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9144000" cx="5143500"/>
  <p:notesSz cx="6858000" cy="9144000"/>
  <p:embeddedFontLst>
    <p:embeddedFont>
      <p:font typeface="Palatino Linotyp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3C4CCD-3040-4055-9CA5-28A81EC62061}">
  <a:tblStyle styleId="{953C4CCD-3040-4055-9CA5-28A81EC6206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PalatinoLinotyp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PalatinoLinotyp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latinoLinotype-regular.fntdata"/><Relationship Id="rId8" Type="http://schemas.openxmlformats.org/officeDocument/2006/relationships/font" Target="fonts/PalatinoLinotyp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2463840" y="685800"/>
            <a:ext cx="192996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257040" y="2139480"/>
            <a:ext cx="462888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257040" y="2139480"/>
            <a:ext cx="462888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257040" y="4909680"/>
            <a:ext cx="462888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257040" y="21394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2629080" y="21394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2"/>
          <p:cNvSpPr txBox="1"/>
          <p:nvPr>
            <p:ph idx="3" type="body"/>
          </p:nvPr>
        </p:nvSpPr>
        <p:spPr>
          <a:xfrm>
            <a:off x="257040" y="49096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2"/>
          <p:cNvSpPr txBox="1"/>
          <p:nvPr>
            <p:ph idx="4" type="body"/>
          </p:nvPr>
        </p:nvSpPr>
        <p:spPr>
          <a:xfrm>
            <a:off x="2629080" y="49096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257040" y="2139480"/>
            <a:ext cx="149040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1822320" y="2139480"/>
            <a:ext cx="149040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3387600" y="2139480"/>
            <a:ext cx="149040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3"/>
          <p:cNvSpPr txBox="1"/>
          <p:nvPr>
            <p:ph idx="4" type="body"/>
          </p:nvPr>
        </p:nvSpPr>
        <p:spPr>
          <a:xfrm>
            <a:off x="257040" y="4909680"/>
            <a:ext cx="149040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1822320" y="4909680"/>
            <a:ext cx="149040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3"/>
          <p:cNvSpPr txBox="1"/>
          <p:nvPr>
            <p:ph idx="6" type="body"/>
          </p:nvPr>
        </p:nvSpPr>
        <p:spPr>
          <a:xfrm>
            <a:off x="3387600" y="4909680"/>
            <a:ext cx="149040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57040" y="2139480"/>
            <a:ext cx="462888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57040" y="2139480"/>
            <a:ext cx="225864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2629080" y="2139480"/>
            <a:ext cx="225864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437040" y="1625760"/>
            <a:ext cx="4242960" cy="13304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257040" y="21394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2629080" y="2139480"/>
            <a:ext cx="225864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8"/>
          <p:cNvSpPr txBox="1"/>
          <p:nvPr>
            <p:ph idx="3" type="body"/>
          </p:nvPr>
        </p:nvSpPr>
        <p:spPr>
          <a:xfrm>
            <a:off x="257040" y="49096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257040" y="2139480"/>
            <a:ext cx="225864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2629080" y="21394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9"/>
          <p:cNvSpPr txBox="1"/>
          <p:nvPr>
            <p:ph idx="3" type="body"/>
          </p:nvPr>
        </p:nvSpPr>
        <p:spPr>
          <a:xfrm>
            <a:off x="2629080" y="49096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257040" y="21394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2629080" y="2139480"/>
            <a:ext cx="225864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0"/>
          <p:cNvSpPr txBox="1"/>
          <p:nvPr>
            <p:ph idx="3" type="body"/>
          </p:nvPr>
        </p:nvSpPr>
        <p:spPr>
          <a:xfrm>
            <a:off x="257040" y="4909680"/>
            <a:ext cx="4628880" cy="25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5143320" cy="914364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 rot="-1875600">
            <a:off x="771840" y="1384560"/>
            <a:ext cx="4072320" cy="7608960"/>
          </a:xfrm>
          <a:prstGeom prst="ellipse">
            <a:avLst/>
          </a:prstGeom>
          <a:gradFill>
            <a:gsLst>
              <a:gs pos="0">
                <a:srgbClr val="C4BCC6"/>
              </a:gs>
              <a:gs pos="100000">
                <a:srgbClr val="24285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 rot="-3943200">
            <a:off x="-2288880" y="3281400"/>
            <a:ext cx="7384320" cy="2520000"/>
          </a:xfrm>
          <a:prstGeom prst="ellipse">
            <a:avLst/>
          </a:prstGeom>
          <a:gradFill>
            <a:gsLst>
              <a:gs pos="0">
                <a:srgbClr val="C4BCC6"/>
              </a:gs>
              <a:gs pos="100000">
                <a:srgbClr val="24285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 rot="-1875600">
            <a:off x="1843560" y="155880"/>
            <a:ext cx="3644280" cy="6339240"/>
          </a:xfrm>
          <a:prstGeom prst="ellipse">
            <a:avLst/>
          </a:prstGeom>
          <a:gradFill>
            <a:gsLst>
              <a:gs pos="0">
                <a:srgbClr val="C4BCC6"/>
              </a:gs>
              <a:gs pos="100000">
                <a:srgbClr val="24285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1028880" y="4390200"/>
            <a:ext cx="25668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" lIns="0" spcFirstLastPara="1" rIns="0" wrap="square" tIns="9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b="0" i="0" sz="6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437040" y="1625760"/>
            <a:ext cx="42429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3471840" y="8206200"/>
            <a:ext cx="1199880" cy="4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462960" y="7789320"/>
            <a:ext cx="1199880" cy="40608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6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462960" y="8206200"/>
            <a:ext cx="2571480" cy="4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0" y="-2556720"/>
            <a:ext cx="514332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аспекты умбиликопластики</a:t>
            </a:r>
            <a:endParaRPr b="0" i="0" sz="20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73" name="Google Shape;73;p14"/>
          <p:cNvGraphicFramePr/>
          <p:nvPr/>
        </p:nvGraphicFramePr>
        <p:xfrm>
          <a:off x="0" y="1090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{953C4CCD-3040-4055-9CA5-28A81EC62061}</a:tableStyleId>
              </a:tblPr>
              <a:tblGrid>
                <a:gridCol w="2736000"/>
              </a:tblGrid>
              <a:tr h="34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163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Пупок играет важную роль в эстетическом восприятии живота. Получение эстетически привлекательного пупка с невидимым рубцом - одна из главных проблем для пластических хирургов, выполняющих абдоминопластику. Поэтому было предложено множество методик для получения идеального пупка.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Google Shape;74;p14"/>
          <p:cNvGraphicFramePr/>
          <p:nvPr/>
        </p:nvGraphicFramePr>
        <p:xfrm>
          <a:off x="26280" y="3122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{953C4CCD-3040-4055-9CA5-28A81EC62061}</a:tableStyleId>
              </a:tblPr>
              <a:tblGrid>
                <a:gridCol w="2736000"/>
              </a:tblGrid>
              <a:tr h="34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Идея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80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Анализ результатов собственного опыта формирования пупка во время полной абдоминопластики.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Google Shape;75;p14"/>
          <p:cNvGraphicFramePr/>
          <p:nvPr/>
        </p:nvGraphicFramePr>
        <p:xfrm>
          <a:off x="41040" y="4319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{953C4CCD-3040-4055-9CA5-28A81EC62061}</a:tableStyleId>
              </a:tblPr>
              <a:tblGrid>
                <a:gridCol w="2727725"/>
              </a:tblGrid>
              <a:tr h="34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Цель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1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Определить оптимальную методику умбиликопластики для получения эстетически привлекательного пупка с незаметным рубцом. Выявить причины наиболее частых осложнений после абдоминопластики, приводящих к потере пупка.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Google Shape;76;p14"/>
          <p:cNvGraphicFramePr/>
          <p:nvPr/>
        </p:nvGraphicFramePr>
        <p:xfrm>
          <a:off x="45360" y="6029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{953C4CCD-3040-4055-9CA5-28A81EC62061}</a:tableStyleId>
              </a:tblPr>
              <a:tblGrid>
                <a:gridCol w="2734925"/>
              </a:tblGrid>
              <a:tr h="589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Материалы и методы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252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данном исследовании нами анализированы результаты 384 операций полной абдоминопластик, выполненных научным руководителем работы с 1988 года. При этом с 1988 по 2004 гг. для формирования пупка выполняли методики со стандартным круговым разрезом вокруг пупка. С 2004 по 2010 гг. выполняли методику умбиликопластики по C. Le Louarn и J. Pascal. С 2010 г. использовали методику формирования по O. Saldanha.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Google Shape;77;p14"/>
          <p:cNvGraphicFramePr/>
          <p:nvPr/>
        </p:nvGraphicFramePr>
        <p:xfrm>
          <a:off x="2800800" y="1080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{953C4CCD-3040-4055-9CA5-28A81EC62061}</a:tableStyleId>
              </a:tblPr>
              <a:tblGrid>
                <a:gridCol w="2329925"/>
              </a:tblGrid>
              <a:tr h="36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Результаты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30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Методики со стандартным круговым разрезом нередко приводили к таким осложнениям, как выраженная заметность рубцов, стенозирование, выбухание пупка и др. При методике верхнего натяжения C. Le Louarn и J. Pascal недостатком являлось то, что ишемизировалась кожа полоской вдоль белой линии живота. Методика умбиликопластики по O. Saldanha, позволяет нам получить эстетически привлекательную форму пупка и уменьшить вероятность втягивания рубца. Основной проблемой, приводящей к потере пупка, была острая гематома после абдоминопластики.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Google Shape;78;p14"/>
          <p:cNvGraphicFramePr/>
          <p:nvPr/>
        </p:nvGraphicFramePr>
        <p:xfrm>
          <a:off x="2765880" y="4786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{953C4CCD-3040-4055-9CA5-28A81EC62061}</a:tableStyleId>
              </a:tblPr>
              <a:tblGrid>
                <a:gridCol w="2377800"/>
              </a:tblGrid>
              <a:tr h="45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Обсуждение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90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Наиболее распространенные методики умбиликопластики с полукружными и овальными разрезами вокруг пупка приводят к концентрическому сморщиванию пупка, более заметным рубцам, стенозированию, выбуханию пупка и другим осложнениям. Более целесообразно выполнять фигурные разрезы, так как они позволяют избежать формирования грубых рубцов, а также снизить риск стеноза пупка.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Во избежание некроза пупка необходимо соблюдать меры по профилактике гематом в раннем послеоперационном периоде.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" name="Google Shape;79;p14"/>
          <p:cNvSpPr/>
          <p:nvPr/>
        </p:nvSpPr>
        <p:spPr>
          <a:xfrm>
            <a:off x="1429560" y="248040"/>
            <a:ext cx="3818880" cy="75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ФГБОУ ВО ЯГМУ – кафедра травматологии и ортопедии 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курсом пластической и реконструктивной хирургии ФПДО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руководитель: д.м.н., профессор Пшениснов К.П.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Докладчик: Мирзабеков С.Г.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