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23E30D-9F6E-4883-9934-A626F00D220B}">
  <a:tblStyle styleId="{4923E30D-9F6E-4883-9934-A626F00D220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D09A4AE-1B62-4465-8BCA-1707742BB2B1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B02764A-FA1E-4C6D-B2F5-78CA6B57D540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2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2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.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. загол.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jp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0" y="0"/>
            <a:ext cx="9144000" cy="789666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622240" y="4465"/>
            <a:ext cx="5905965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Стандартизация контроля натяжения синтетического протеза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при оперативном лечении недержания мочи у женщин </a:t>
            </a:r>
            <a:endParaRPr b="1" sz="12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Сухих С.О.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Московский государственный медико-стоматологический университет им. А.И. Евдокимова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riginal.pn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72" y="70159"/>
            <a:ext cx="799176" cy="614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_MGMSU.png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6519" y="93364"/>
            <a:ext cx="582581" cy="5510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1" y="1065641"/>
            <a:ext cx="3251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 10 до 40% </a:t>
            </a:r>
            <a:r>
              <a:rPr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женского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населения РФ страдают недержанием мочи (НМ), половина из них страдает стрессовой формой НМ.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10%, старше 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55 - 60 лет</a:t>
            </a:r>
            <a:r>
              <a:rPr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сообщают о симптомах НМ ежедневно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3251442" y="1298564"/>
            <a:ext cx="788230" cy="186563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379502" y="875371"/>
            <a:ext cx="27644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Отсутствует единый способ создания контроля натяжения петли в ходе ее установки</a:t>
            </a:r>
            <a:r>
              <a:rPr b="1" lang="ru-RU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105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6379502" y="1313178"/>
            <a:ext cx="2630390" cy="1052156"/>
            <a:chOff x="0" y="438391"/>
            <a:chExt cx="2630390" cy="1052156"/>
          </a:xfrm>
        </p:grpSpPr>
        <p:sp>
          <p:nvSpPr>
            <p:cNvPr id="92" name="Google Shape;92;p13"/>
            <p:cNvSpPr/>
            <p:nvPr/>
          </p:nvSpPr>
          <p:spPr>
            <a:xfrm>
              <a:off x="0" y="438391"/>
              <a:ext cx="2630390" cy="1052156"/>
            </a:xfrm>
            <a:custGeom>
              <a:rect b="b" l="l" r="r" t="t"/>
              <a:pathLst>
                <a:path extrusionOk="0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FABF8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15646" y="622519"/>
              <a:ext cx="868028" cy="515556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315646" y="622519"/>
              <a:ext cx="868028" cy="515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0" spcFirstLastPara="1" rIns="0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Недостаточно плотное прилегание петли зачастую приводит к отсутствию эффекта от операции</a:t>
              </a:r>
              <a:endParaRPr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315195" y="790864"/>
              <a:ext cx="1025852" cy="515556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1315195" y="790864"/>
              <a:ext cx="1025852" cy="515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0" spcFirstLastPara="1" rIns="0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Чрезмерное натяжение, оказываемое петлей на уретру, является причиной ятрогенной инфравезикальной обструкции </a:t>
              </a:r>
              <a:endParaRPr sz="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4149148" y="1071853"/>
            <a:ext cx="2120878" cy="58477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Субуретральная петлевая пластика –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золотой стандарт </a:t>
            </a:r>
            <a:endParaRPr b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хирургического лечения </a:t>
            </a:r>
            <a:endParaRPr b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стрессового недержания мочи</a:t>
            </a:r>
            <a:endParaRPr b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3"/>
          <p:cNvCxnSpPr/>
          <p:nvPr/>
        </p:nvCxnSpPr>
        <p:spPr>
          <a:xfrm flipH="1" rot="10800000">
            <a:off x="6314730" y="1160512"/>
            <a:ext cx="397075" cy="229938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99" name="Google Shape;99;p13"/>
          <p:cNvSpPr txBox="1"/>
          <p:nvPr/>
        </p:nvSpPr>
        <p:spPr>
          <a:xfrm>
            <a:off x="131372" y="1849270"/>
            <a:ext cx="146820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Материалы и методы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187845" y="2070403"/>
            <a:ext cx="3959568" cy="972472"/>
            <a:chOff x="1734" y="413774"/>
            <a:chExt cx="3959568" cy="972472"/>
          </a:xfrm>
        </p:grpSpPr>
        <p:sp>
          <p:nvSpPr>
            <p:cNvPr id="101" name="Google Shape;101;p13"/>
            <p:cNvSpPr/>
            <p:nvPr/>
          </p:nvSpPr>
          <p:spPr>
            <a:xfrm>
              <a:off x="1734" y="631807"/>
              <a:ext cx="1523210" cy="53640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9228"/>
                </a:gs>
                <a:gs pos="100000">
                  <a:srgbClr val="FFB77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7445" y="647518"/>
              <a:ext cx="1491788" cy="504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Одноцентровое, рандомизированное, сравнительное исследование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 rot="-1296121">
              <a:off x="1498652" y="718687"/>
              <a:ext cx="748687" cy="87011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9525">
              <a:solidFill>
                <a:srgbClr val="C17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 rot="-1296121">
              <a:off x="1854278" y="743476"/>
              <a:ext cx="37434" cy="37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221047" y="413774"/>
              <a:ext cx="1740255" cy="4212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9228"/>
                </a:gs>
                <a:gs pos="100000">
                  <a:srgbClr val="FFB77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2233384" y="426111"/>
              <a:ext cx="1715581" cy="396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Субуретральная петлевая пластика с контролем натяжения</a:t>
              </a:r>
              <a:endParaRPr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 rot="1297087">
              <a:off x="1498610" y="994435"/>
              <a:ext cx="748770" cy="87011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9525">
              <a:solidFill>
                <a:srgbClr val="C17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 rot="1297087">
              <a:off x="1854276" y="1019222"/>
              <a:ext cx="37438" cy="37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221047" y="965496"/>
              <a:ext cx="1740255" cy="42075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9228"/>
                </a:gs>
                <a:gs pos="100000">
                  <a:srgbClr val="FFB77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2233370" y="977819"/>
              <a:ext cx="1715609" cy="396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Стандартная субуретральная петлевая пластика</a:t>
              </a:r>
              <a:endParaRPr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Admin\Desktop\подушка.jpg" id="111" name="Google Shape;11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2488" y="1760938"/>
            <a:ext cx="1692365" cy="9892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-21896" y="1517974"/>
            <a:ext cx="66227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045101" y="2799301"/>
            <a:ext cx="26667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– синтетическая субуретальная петля;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– устройство для контроля натяжения петли;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– направление натяжения петли;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– просвет средней трети мочеиспускательного канала. 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13"/>
          <p:cNvCxnSpPr/>
          <p:nvPr/>
        </p:nvCxnSpPr>
        <p:spPr>
          <a:xfrm>
            <a:off x="4225782" y="2386978"/>
            <a:ext cx="437904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Снимок экрана 2020-10-15 в 14.25.00.png" id="115" name="Google Shape;115;p13"/>
          <p:cNvPicPr preferRelativeResize="0"/>
          <p:nvPr/>
        </p:nvPicPr>
        <p:blipFill rotWithShape="1">
          <a:blip r:embed="rId6">
            <a:alphaModFix/>
          </a:blip>
          <a:srcRect b="12346" l="13426" r="8487" t="13580"/>
          <a:stretch/>
        </p:blipFill>
        <p:spPr>
          <a:xfrm>
            <a:off x="7185202" y="2485523"/>
            <a:ext cx="1345314" cy="775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нимок экрана 2020-10-15 в 14.25.08.png" id="116" name="Google Shape;116;p13"/>
          <p:cNvPicPr preferRelativeResize="0"/>
          <p:nvPr/>
        </p:nvPicPr>
        <p:blipFill rotWithShape="1">
          <a:blip r:embed="rId7">
            <a:alphaModFix/>
          </a:blip>
          <a:srcRect b="14074" l="8951" r="9259" t="13085"/>
          <a:stretch/>
        </p:blipFill>
        <p:spPr>
          <a:xfrm>
            <a:off x="7185202" y="3418965"/>
            <a:ext cx="1345314" cy="748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нимок экрана 2020-10-15 в 14.25.23.png" id="117" name="Google Shape;117;p13"/>
          <p:cNvPicPr preferRelativeResize="0"/>
          <p:nvPr/>
        </p:nvPicPr>
        <p:blipFill rotWithShape="1">
          <a:blip r:embed="rId8">
            <a:alphaModFix/>
          </a:blip>
          <a:srcRect b="13580" l="18008" r="10030" t="12838"/>
          <a:stretch/>
        </p:blipFill>
        <p:spPr>
          <a:xfrm>
            <a:off x="7185202" y="4270282"/>
            <a:ext cx="1345314" cy="7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/>
          <p:nvPr/>
        </p:nvSpPr>
        <p:spPr>
          <a:xfrm>
            <a:off x="7699207" y="2669566"/>
            <a:ext cx="303504" cy="259470"/>
          </a:xfrm>
          <a:prstGeom prst="donut">
            <a:avLst>
              <a:gd fmla="val 0" name="adj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13"/>
          <p:cNvCxnSpPr/>
          <p:nvPr/>
        </p:nvCxnSpPr>
        <p:spPr>
          <a:xfrm>
            <a:off x="6043087" y="2485523"/>
            <a:ext cx="875809" cy="31820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20" name="Google Shape;120;p13"/>
          <p:cNvSpPr txBox="1"/>
          <p:nvPr/>
        </p:nvSpPr>
        <p:spPr>
          <a:xfrm>
            <a:off x="6951739" y="3043945"/>
            <a:ext cx="26256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6951739" y="3982806"/>
            <a:ext cx="33846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6951739" y="4774764"/>
            <a:ext cx="33846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242961" y="3043945"/>
            <a:ext cx="3906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125 пациенток были рандомизированы (50 в в основную и 75 в контрольную группу)</a:t>
            </a:r>
            <a:endParaRPr/>
          </a:p>
        </p:txBody>
      </p:sp>
      <p:graphicFrame>
        <p:nvGraphicFramePr>
          <p:cNvPr id="124" name="Google Shape;124;p13"/>
          <p:cNvGraphicFramePr/>
          <p:nvPr/>
        </p:nvGraphicFramePr>
        <p:xfrm>
          <a:off x="186113" y="35195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{4923E30D-9F6E-4883-9934-A626F00D220B}</a:tableStyleId>
              </a:tblPr>
              <a:tblGrid>
                <a:gridCol w="704300"/>
                <a:gridCol w="704300"/>
                <a:gridCol w="704300"/>
              </a:tblGrid>
              <a:tr h="76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>
                          <a:solidFill>
                            <a:schemeClr val="lt1"/>
                          </a:solidFill>
                        </a:rPr>
                        <a:t>Параметр сравнения</a:t>
                      </a:r>
                      <a:endParaRPr sz="6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ru-RU" sz="600">
                          <a:solidFill>
                            <a:srgbClr val="FFFFFF"/>
                          </a:solidFill>
                        </a:rPr>
                        <a:t>1 группа (</a:t>
                      </a:r>
                      <a:r>
                        <a:rPr b="1" lang="ru-RU" sz="600">
                          <a:solidFill>
                            <a:srgbClr val="FFFFFF"/>
                          </a:solidFill>
                        </a:rPr>
                        <a:t>основная)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Calibri"/>
                        <a:buNone/>
                      </a:pPr>
                      <a:r>
                        <a:rPr lang="ru-RU" sz="600">
                          <a:solidFill>
                            <a:srgbClr val="FFFFFF"/>
                          </a:solidFill>
                        </a:rPr>
                        <a:t>2 группа (</a:t>
                      </a:r>
                      <a:r>
                        <a:rPr b="1" lang="ru-RU" sz="600">
                          <a:solidFill>
                            <a:srgbClr val="FFFFFF"/>
                          </a:solidFill>
                        </a:rPr>
                        <a:t>контрольная)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6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Возраст, лет</a:t>
                      </a:r>
                      <a:r>
                        <a:rPr lang="ru-RU" sz="600"/>
                        <a:t> 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b="0"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59,04±10,73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b="0"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58,76±9,23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6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ИМТ, кг/м</a:t>
                      </a:r>
                      <a:r>
                        <a:rPr baseline="30000"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b="1"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24,70±2,65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b="1"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25,88±4,33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55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Продолжительность болезни, лет</a:t>
                      </a:r>
                      <a:r>
                        <a:rPr lang="ru-RU" sz="600"/>
                        <a:t> 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b="0"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5,46±3,78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b="0"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5,99±3,67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600"/>
                    </a:p>
                  </a:txBody>
                  <a:tcPr marT="45725" marB="45725" marR="91450" marL="91450"/>
                </a:tc>
              </a:tr>
              <a:tr h="25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Количество родов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b="0"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1,88±0,59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b="0"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2,04±0,76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55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Статус менопаузы, лет</a:t>
                      </a:r>
                      <a:r>
                        <a:rPr lang="ru-RU" sz="600"/>
                        <a:t> 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b="0"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8,32±8,87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b="0" lang="ru-RU" sz="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6,59±8,05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5" name="Google Shape;125;p13"/>
          <p:cNvGraphicFramePr/>
          <p:nvPr/>
        </p:nvGraphicFramePr>
        <p:xfrm>
          <a:off x="2383875" y="37105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{0D09A4AE-1B62-4465-8BCA-1707742BB2B1}</a:tableStyleId>
              </a:tblPr>
              <a:tblGrid>
                <a:gridCol w="997575"/>
                <a:gridCol w="997575"/>
              </a:tblGrid>
              <a:tr h="762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Объективная эффективность</a:t>
                      </a:r>
                      <a:endParaRPr sz="600"/>
                    </a:p>
                  </a:txBody>
                  <a:tcPr marT="45725" marB="45725" marR="91450" marL="91450"/>
                </a:tc>
                <a:tc hMerge="1"/>
              </a:tr>
              <a:tr h="76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1 группа (</a:t>
                      </a:r>
                      <a:r>
                        <a:rPr b="1" lang="ru-RU" sz="600"/>
                        <a:t>основная)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2 группа (</a:t>
                      </a:r>
                      <a:r>
                        <a:rPr b="1" lang="ru-RU" sz="600"/>
                        <a:t>контрольная)</a:t>
                      </a:r>
                      <a:endParaRPr sz="600"/>
                    </a:p>
                  </a:txBody>
                  <a:tcPr marT="45725" marB="45725" marR="91450" marL="91450"/>
                </a:tc>
              </a:tr>
              <a:tr h="76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96% 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90,7% </a:t>
                      </a:r>
                      <a:endParaRPr sz="600"/>
                    </a:p>
                  </a:txBody>
                  <a:tcPr marT="45725" marB="45725" marR="91450" marL="91450"/>
                </a:tc>
              </a:tr>
              <a:tr h="762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b="1" lang="ru-RU" sz="600"/>
                        <a:t>Субъективная эффективность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76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96%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92%</a:t>
                      </a:r>
                      <a:endParaRPr sz="6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6" name="Google Shape;126;p13"/>
          <p:cNvGraphicFramePr/>
          <p:nvPr/>
        </p:nvGraphicFramePr>
        <p:xfrm>
          <a:off x="4502489" y="33847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{3B02764A-FA1E-4C6D-B2F5-78CA6B57D540}</a:tableStyleId>
              </a:tblPr>
              <a:tblGrid>
                <a:gridCol w="1040425"/>
                <a:gridCol w="741750"/>
                <a:gridCol w="667075"/>
              </a:tblGrid>
              <a:tr h="22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ru-RU" sz="600"/>
                        <a:t>Послеоперационные осложнения: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1 группа (основная)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2 группа (контрольная)</a:t>
                      </a:r>
                      <a:endParaRPr sz="600"/>
                    </a:p>
                  </a:txBody>
                  <a:tcPr marT="45725" marB="45725" marR="91450" marL="91450"/>
                </a:tc>
              </a:tr>
              <a:tr h="22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Инфравезикальная обструкция 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 2% </a:t>
                      </a:r>
                      <a:endParaRPr b="1"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12% </a:t>
                      </a:r>
                      <a:endParaRPr b="1" sz="600"/>
                    </a:p>
                  </a:txBody>
                  <a:tcPr marT="45725" marB="45725" marR="91450" marL="91450"/>
                </a:tc>
              </a:tr>
              <a:tr h="15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Ургентность de novo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ru-RU" sz="600"/>
                        <a:t>6% </a:t>
                      </a:r>
                      <a:endParaRPr b="0"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ru-RU" sz="600"/>
                        <a:t>13,3% </a:t>
                      </a:r>
                      <a:endParaRPr b="0" sz="600"/>
                    </a:p>
                  </a:txBody>
                  <a:tcPr marT="45725" marB="45725" marR="91450" marL="91450"/>
                </a:tc>
              </a:tr>
              <a:tr h="22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Инфекция</a:t>
                      </a:r>
                      <a:r>
                        <a:rPr lang="ru-RU" sz="600"/>
                        <a:t> нижних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мочевыводящих путей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ru-RU" sz="600"/>
                        <a:t>4% </a:t>
                      </a:r>
                      <a:endParaRPr b="0"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ru-RU" sz="600"/>
                        <a:t>6,7% </a:t>
                      </a:r>
                      <a:endParaRPr b="0" sz="600"/>
                    </a:p>
                  </a:txBody>
                  <a:tcPr marT="45725" marB="45725" marR="91450" marL="91450"/>
                </a:tc>
              </a:tr>
              <a:tr h="15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Болевой синдром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alibri"/>
                        <a:buNone/>
                      </a:pPr>
                      <a:r>
                        <a:rPr lang="ru-RU" sz="600"/>
                        <a:t>6% 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8% </a:t>
                      </a:r>
                      <a:endParaRPr sz="600"/>
                    </a:p>
                  </a:txBody>
                  <a:tcPr marT="45725" marB="45725" marR="91450" marL="91450"/>
                </a:tc>
              </a:tr>
              <a:tr h="15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Кровопотеря &gt; 100 мл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2%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4%</a:t>
                      </a:r>
                      <a:endParaRPr sz="600"/>
                    </a:p>
                  </a:txBody>
                  <a:tcPr marT="45725" marB="45725" marR="91450" marL="91450"/>
                </a:tc>
              </a:tr>
              <a:tr h="22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Перфорация сводов влагалища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0</a:t>
                      </a:r>
                      <a:endParaRPr sz="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/>
                        <a:t>2%</a:t>
                      </a:r>
                      <a:endParaRPr sz="6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7" name="Google Shape;127;p13"/>
          <p:cNvSpPr txBox="1"/>
          <p:nvPr/>
        </p:nvSpPr>
        <p:spPr>
          <a:xfrm>
            <a:off x="186113" y="3273330"/>
            <a:ext cx="8183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1945904" y="2164057"/>
            <a:ext cx="2169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1913593" y="2750229"/>
            <a:ext cx="24928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